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7" r:id="rId2"/>
    <p:sldId id="346" r:id="rId3"/>
    <p:sldId id="342" r:id="rId4"/>
    <p:sldId id="338" r:id="rId5"/>
    <p:sldId id="339" r:id="rId6"/>
    <p:sldId id="341" r:id="rId7"/>
    <p:sldId id="344" r:id="rId8"/>
    <p:sldId id="34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CE"/>
    <a:srgbClr val="FF0000"/>
    <a:srgbClr val="F68C4F"/>
    <a:srgbClr val="FF3300"/>
    <a:srgbClr val="4B80B6"/>
    <a:srgbClr val="4B8052"/>
    <a:srgbClr val="256BAB"/>
    <a:srgbClr val="FFFFFF"/>
    <a:srgbClr val="648CD1"/>
    <a:srgbClr val="FBD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5976" autoAdjust="0"/>
  </p:normalViewPr>
  <p:slideViewPr>
    <p:cSldViewPr>
      <p:cViewPr>
        <p:scale>
          <a:sx n="75" d="100"/>
          <a:sy n="75" d="100"/>
        </p:scale>
        <p:origin x="-1872" y="-664"/>
      </p:cViewPr>
      <p:guideLst>
        <p:guide orient="horz" pos="3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E7FDA-6A4F-43D6-9624-C691C3CC93B4}" type="datetimeFigureOut">
              <a:rPr lang="en-US" smtClean="0"/>
              <a:pPr/>
              <a:t>1/28/15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14642-3B58-4164-BFCD-CDDB6A4C24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8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C01F7-43E2-D940-AFF0-4F720651F7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8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0045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34866"/>
            <a:ext cx="6400800" cy="80786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afex_communications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1143000"/>
            <a:ext cx="3581400" cy="1545153"/>
          </a:xfrm>
          <a:prstGeom prst="rect">
            <a:avLst/>
          </a:prstGeom>
        </p:spPr>
      </p:pic>
      <p:pic>
        <p:nvPicPr>
          <p:cNvPr id="9" name="Picture 8" descr="cafex_communications_banner1200x60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67600" y="152400"/>
            <a:ext cx="152400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5"/>
            <a:ext cx="9134946" cy="6851209"/>
          </a:xfrm>
          <a:prstGeom prst="rect">
            <a:avLst/>
          </a:prstGeom>
        </p:spPr>
      </p:pic>
      <p:sp>
        <p:nvSpPr>
          <p:cNvPr id="16" name="Rectangle 23"/>
          <p:cNvSpPr>
            <a:spLocks noChangeArrowheads="1"/>
          </p:cNvSpPr>
          <p:nvPr userDrawn="1"/>
        </p:nvSpPr>
        <p:spPr bwMode="gray">
          <a:xfrm>
            <a:off x="2705100" y="6477000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algn="ctr" defTabSz="457200" rtl="0" eaLnBrk="1" latinLnBrk="0" hangingPunct="1">
              <a:defRPr/>
            </a:pPr>
            <a:r>
              <a:rPr lang="en-US" sz="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CaféX Communications </a:t>
            </a:r>
            <a:r>
              <a:rPr lang="en-US" sz="9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Confidential © </a:t>
            </a:r>
            <a:r>
              <a:rPr lang="en-US" sz="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2015 </a:t>
            </a:r>
            <a:r>
              <a:rPr lang="en-US" sz="9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– All</a:t>
            </a:r>
            <a:r>
              <a:rPr lang="en-US" sz="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Rights </a:t>
            </a:r>
            <a:r>
              <a:rPr lang="en-US" sz="9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Reserved.</a:t>
            </a:r>
          </a:p>
        </p:txBody>
      </p:sp>
      <p:pic>
        <p:nvPicPr>
          <p:cNvPr id="4" name="Picture 3" descr="cafex_communications_logo_registered_blu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3745023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2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4873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C298-2083-0048-91B4-698B18929EC4}" type="slidenum">
              <a:rPr lang="en-US" smtClean="0"/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539750" y="1600200"/>
            <a:ext cx="4032250" cy="4673600"/>
          </a:xfrm>
        </p:spPr>
        <p:txBody>
          <a:bodyPr/>
          <a:lstStyle>
            <a:lvl1pPr marL="342900" indent="-342900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lang="de-D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1pPr>
            <a:lvl2pPr marL="715963" indent="-358775">
              <a:buClr>
                <a:schemeClr val="tx2">
                  <a:lumMod val="75000"/>
                </a:schemeClr>
              </a:buClr>
              <a:defRPr lang="de-D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073150" indent="-357188">
              <a:buClr>
                <a:schemeClr val="tx2">
                  <a:lumMod val="75000"/>
                </a:schemeClr>
              </a:buClr>
              <a:defRPr lang="de-D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763588" indent="-188913">
              <a:buClr>
                <a:schemeClr val="tx2">
                  <a:lumMod val="75000"/>
                </a:schemeClr>
              </a:buClr>
              <a:defRPr lang="de-D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763588" indent="-188913">
              <a:buClr>
                <a:schemeClr val="tx2">
                  <a:lumMod val="75000"/>
                </a:schemeClr>
              </a:buClr>
              <a:defRPr lang="de-D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6"/>
          </p:nvPr>
        </p:nvSpPr>
        <p:spPr>
          <a:xfrm>
            <a:off x="4716463" y="1600200"/>
            <a:ext cx="4029075" cy="467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smtClean="0"/>
              <a:t>Drag picture to placeholder or click icon to add</a:t>
            </a:r>
            <a:endParaRPr lang="de-DE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AC298-2083-0048-91B4-698B18929EC4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50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334000" cy="457200"/>
          </a:xfrm>
        </p:spPr>
        <p:txBody>
          <a:bodyPr>
            <a:normAutofit/>
          </a:bodyPr>
          <a:lstStyle>
            <a:lvl1pPr algn="l">
              <a:defRPr sz="2400" b="1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830763"/>
          </a:xfrm>
        </p:spPr>
        <p:txBody>
          <a:bodyPr/>
          <a:lstStyle>
            <a:lvl1pPr marL="0" indent="0">
              <a:buClr>
                <a:schemeClr val="tx2"/>
              </a:buClr>
              <a:buSzPct val="92000"/>
              <a:buFont typeface="Wingdings" pitchFamily="2" charset="2"/>
              <a:buNone/>
              <a:defRPr sz="1800" b="1">
                <a:latin typeface="Trebuchet MS" pitchFamily="34" charset="0"/>
              </a:defRPr>
            </a:lvl1pPr>
            <a:lvl2pPr marL="800100" indent="-457200">
              <a:buClr>
                <a:schemeClr val="tx1"/>
              </a:buClr>
              <a:buFont typeface="+mj-lt"/>
              <a:buAutoNum type="romanUcPeriod"/>
              <a:defRPr sz="1600" i="1">
                <a:latin typeface="Trebuchet MS" pitchFamily="34" charset="0"/>
              </a:defRPr>
            </a:lvl2pPr>
            <a:lvl3pPr marL="1257300" indent="-457200">
              <a:buClr>
                <a:schemeClr val="tx1"/>
              </a:buClr>
              <a:buSzPct val="92000"/>
              <a:buFont typeface="+mj-lt"/>
              <a:buAutoNum type="romanUcPeriod"/>
              <a:defRPr sz="1600" i="1">
                <a:latin typeface="Trebuchet MS" pitchFamily="34" charset="0"/>
              </a:defRPr>
            </a:lvl3pPr>
            <a:lvl4pPr marL="1008062" indent="-285750">
              <a:buFont typeface="Arial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914400"/>
            <a:ext cx="7543800" cy="273393"/>
          </a:xfrm>
        </p:spPr>
        <p:txBody>
          <a:bodyPr>
            <a:noAutofit/>
          </a:bodyPr>
          <a:lstStyle>
            <a:lvl1pPr>
              <a:buNone/>
              <a:defRPr sz="1400" b="0" i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571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762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enter Slide Title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b="0"/>
            </a:lvl1pPr>
          </a:lstStyle>
          <a:p>
            <a:pPr>
              <a:defRPr/>
            </a:pPr>
            <a:fld id="{63BAC298-2083-0048-91B4-698B18929EC4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2637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334000" cy="457200"/>
          </a:xfrm>
        </p:spPr>
        <p:txBody>
          <a:bodyPr>
            <a:normAutofit/>
          </a:bodyPr>
          <a:lstStyle>
            <a:lvl1pPr algn="l">
              <a:defRPr sz="2400" b="1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830763"/>
          </a:xfrm>
        </p:spPr>
        <p:txBody>
          <a:bodyPr/>
          <a:lstStyle>
            <a:lvl1pPr marL="0" indent="0">
              <a:buClr>
                <a:schemeClr val="tx2"/>
              </a:buClr>
              <a:buSzPct val="92000"/>
              <a:buFont typeface="Wingdings" pitchFamily="2" charset="2"/>
              <a:buNone/>
              <a:defRPr sz="1800" b="1">
                <a:latin typeface="Trebuchet MS" pitchFamily="34" charset="0"/>
              </a:defRPr>
            </a:lvl1pPr>
            <a:lvl2pPr marL="800100" indent="-457200">
              <a:buClr>
                <a:schemeClr val="tx1"/>
              </a:buClr>
              <a:buFont typeface="+mj-lt"/>
              <a:buAutoNum type="romanUcPeriod"/>
              <a:defRPr sz="1600" i="1">
                <a:latin typeface="Trebuchet MS" pitchFamily="34" charset="0"/>
              </a:defRPr>
            </a:lvl2pPr>
            <a:lvl3pPr marL="1257300" indent="-457200">
              <a:buClr>
                <a:schemeClr val="tx1"/>
              </a:buClr>
              <a:buSzPct val="92000"/>
              <a:buFont typeface="+mj-lt"/>
              <a:buAutoNum type="romanUcPeriod"/>
              <a:defRPr sz="1600" i="1">
                <a:latin typeface="Trebuchet MS" pitchFamily="34" charset="0"/>
              </a:defRPr>
            </a:lvl3pPr>
            <a:lvl4pPr marL="1008062" indent="-285750">
              <a:buFont typeface="Arial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914400"/>
            <a:ext cx="7543800" cy="273393"/>
          </a:xfrm>
        </p:spPr>
        <p:txBody>
          <a:bodyPr>
            <a:noAutofit/>
          </a:bodyPr>
          <a:lstStyle>
            <a:lvl1pPr>
              <a:buNone/>
              <a:defRPr sz="1400" b="0" i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3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6" y="1666619"/>
            <a:ext cx="8582751" cy="4354712"/>
          </a:xfrm>
          <a:prstGeom prst="rect">
            <a:avLst/>
          </a:prstGeom>
        </p:spPr>
        <p:txBody>
          <a:bodyPr lIns="121883" tIns="60941" rIns="121883" bIns="60941">
            <a:noAutofit/>
          </a:bodyPr>
          <a:lstStyle>
            <a:lvl1pPr marL="374537" indent="-298361">
              <a:lnSpc>
                <a:spcPct val="95000"/>
              </a:lnSpc>
              <a:spcBef>
                <a:spcPts val="148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7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677131" indent="-28778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996652" indent="-228532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1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1214602" indent="-228532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9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443134" indent="-224299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3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9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140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C298-2083-0048-91B4-698B18929E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C298-2083-0048-91B4-698B18929E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58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1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C298-2083-0048-91B4-698B18929EC4}" type="slidenum">
              <a:rPr lang="en-US" smtClean="0"/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3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71825"/>
            <a:ext cx="6629400" cy="762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763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49581" y="6273564"/>
            <a:ext cx="1562099" cy="365125"/>
          </a:xfrm>
        </p:spPr>
        <p:txBody>
          <a:bodyPr/>
          <a:lstStyle/>
          <a:p>
            <a:fld id="{8F9B0C69-2D8B-A240-8F4B-E7C4E35E2C9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BAC298-2083-0048-91B4-698B18929E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04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212725"/>
            <a:ext cx="8520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r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63BAC298-2083-0048-91B4-698B18929EC4}" type="slidenum">
              <a:rPr lang="en-US" smtClean="0"/>
              <a:pPr/>
              <a:t>‹#›</a:t>
            </a:fld>
            <a:endParaRPr lang="en-US" dirty="0" smtClea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65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defTabSz="457200"/>
            <a:fld id="{63BAC298-2083-0048-91B4-698B18929EC4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gray">
          <a:xfrm>
            <a:off x="228600" y="6477001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algn="ctr" defTabSz="457200" rtl="0" eaLnBrk="1" latinLnBrk="0" hangingPunct="1">
              <a:defRPr/>
            </a:pPr>
            <a:r>
              <a:rPr lang="en-US" sz="900" kern="1200" dirty="0" err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CaféX</a:t>
            </a:r>
            <a:r>
              <a:rPr lang="en-US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Communications </a:t>
            </a:r>
            <a:r>
              <a:rPr lang="en-US" sz="9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Confidential © </a:t>
            </a:r>
            <a:r>
              <a:rPr lang="en-US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2015 </a:t>
            </a:r>
            <a:r>
              <a:rPr lang="en-US" sz="9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– All</a:t>
            </a:r>
            <a:r>
              <a:rPr lang="en-US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Rights </a:t>
            </a:r>
            <a:r>
              <a:rPr lang="en-US" sz="9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29384"/>
            <a:ext cx="1143000" cy="46513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228600" y="762000"/>
            <a:ext cx="8458200" cy="1588"/>
          </a:xfrm>
          <a:prstGeom prst="line">
            <a:avLst/>
          </a:prstGeom>
          <a:ln w="22225">
            <a:solidFill>
              <a:srgbClr val="567C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ctrTitle"/>
          </p:nvPr>
        </p:nvSpPr>
        <p:spPr>
          <a:xfrm>
            <a:off x="690563" y="2420779"/>
            <a:ext cx="7772400" cy="15696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</a:pPr>
            <a:r>
              <a:rPr lang="en-GB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Video capabilities, minimum benchmark standards and best practices for in call treatment</a:t>
            </a:r>
            <a:endParaRPr lang="x-none" sz="3200" b="1" i="0" u="none" strike="noStrike" cap="none" baseline="0" dirty="0">
              <a:solidFill>
                <a:schemeClr val="tx1">
                  <a:lumMod val="90000"/>
                  <a:lumOff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00799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2015</a:t>
            </a:r>
            <a:endParaRPr lang="x-none" sz="1800" b="0" i="0" u="none" strike="noStrike" cap="none" baseline="0" dirty="0">
              <a:solidFill>
                <a:schemeClr val="tx1">
                  <a:lumMod val="90000"/>
                  <a:lumOff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38322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48319" y="914400"/>
            <a:ext cx="8834292" cy="5585253"/>
          </a:xfrm>
        </p:spPr>
        <p:txBody>
          <a:bodyPr/>
          <a:lstStyle/>
          <a:p>
            <a:pPr lvl="1"/>
            <a:r>
              <a:rPr lang="en-GB" sz="2000" dirty="0" smtClean="0">
                <a:solidFill>
                  <a:schemeClr val="tx1"/>
                </a:solidFill>
              </a:rPr>
              <a:t>Environmental </a:t>
            </a:r>
            <a:r>
              <a:rPr lang="en-GB" sz="2000" dirty="0">
                <a:solidFill>
                  <a:schemeClr val="tx1"/>
                </a:solidFill>
              </a:rPr>
              <a:t>best </a:t>
            </a:r>
            <a:r>
              <a:rPr lang="en-GB" sz="2000" dirty="0" smtClean="0">
                <a:solidFill>
                  <a:schemeClr val="tx1"/>
                </a:solidFill>
              </a:rPr>
              <a:t>practices – including:</a:t>
            </a:r>
          </a:p>
          <a:p>
            <a:pPr lvl="2"/>
            <a:r>
              <a:rPr lang="en-GB" sz="1700" dirty="0" smtClean="0">
                <a:solidFill>
                  <a:schemeClr val="tx1"/>
                </a:solidFill>
              </a:rPr>
              <a:t>position </a:t>
            </a:r>
            <a:r>
              <a:rPr lang="en-GB" sz="1700" dirty="0">
                <a:solidFill>
                  <a:schemeClr val="tx1"/>
                </a:solidFill>
              </a:rPr>
              <a:t>lighting, </a:t>
            </a:r>
            <a:endParaRPr lang="en-GB" sz="1700" dirty="0" smtClean="0">
              <a:solidFill>
                <a:schemeClr val="tx1"/>
              </a:solidFill>
            </a:endParaRPr>
          </a:p>
          <a:p>
            <a:pPr lvl="2"/>
            <a:r>
              <a:rPr lang="en-GB" sz="1700" dirty="0" smtClean="0">
                <a:solidFill>
                  <a:schemeClr val="tx1"/>
                </a:solidFill>
              </a:rPr>
              <a:t>reduced </a:t>
            </a:r>
            <a:r>
              <a:rPr lang="en-GB" sz="1700" dirty="0">
                <a:solidFill>
                  <a:schemeClr val="tx1"/>
                </a:solidFill>
              </a:rPr>
              <a:t>movement, </a:t>
            </a:r>
            <a:endParaRPr lang="en-GB" sz="1700" dirty="0" smtClean="0">
              <a:solidFill>
                <a:schemeClr val="tx1"/>
              </a:solidFill>
            </a:endParaRPr>
          </a:p>
          <a:p>
            <a:pPr lvl="2"/>
            <a:r>
              <a:rPr lang="en-GB" sz="1700" dirty="0" smtClean="0">
                <a:solidFill>
                  <a:schemeClr val="tx1"/>
                </a:solidFill>
              </a:rPr>
              <a:t>neutral clothing &amp; backgrounds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Code </a:t>
            </a:r>
            <a:r>
              <a:rPr lang="en-GB" sz="2000" dirty="0">
                <a:solidFill>
                  <a:schemeClr val="tx1"/>
                </a:solidFill>
              </a:rPr>
              <a:t>in Network Quality Indicators which indicate packet loss in network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Implement </a:t>
            </a:r>
            <a:r>
              <a:rPr lang="en-US" sz="2000" dirty="0">
                <a:solidFill>
                  <a:schemeClr val="tx1"/>
                </a:solidFill>
              </a:rPr>
              <a:t>Quality of Service </a:t>
            </a:r>
            <a:r>
              <a:rPr lang="en-US" sz="2000" dirty="0" smtClean="0">
                <a:solidFill>
                  <a:schemeClr val="tx1"/>
                </a:solidFill>
              </a:rPr>
              <a:t>within own network. </a:t>
            </a:r>
            <a:r>
              <a:rPr lang="en-US" sz="2000" dirty="0">
                <a:solidFill>
                  <a:schemeClr val="tx1"/>
                </a:solidFill>
              </a:rPr>
              <a:t>Control what you can. For example: prioritize traffic leaving corporate network and entering internet.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Conduct network assessment for network fitness for real time media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Experience will only be as good as weakest link in the end-to-end network. Typically for B2C this will be ‘last mile’ leg to consumers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50472" y="169307"/>
            <a:ext cx="8659976" cy="70802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General Considerations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3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9096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The Key Factors affecting video/audio quality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14400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Three factors influence the video/audio quality: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Limitations on the device and what it will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Physical resolution of the camera, Graphics Processing Power, CPU, and resource contention by other application features and other applications running in the background.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E.g. an iPad Air has the processing power to support higher resolutions than an iPad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iPad2 has known </a:t>
            </a:r>
            <a:r>
              <a:rPr lang="en-GB" sz="1400" dirty="0" err="1" smtClean="0"/>
              <a:t>WiFi</a:t>
            </a:r>
            <a:r>
              <a:rPr lang="en-GB" sz="1400" dirty="0" smtClean="0"/>
              <a:t> performance characteristics at various iOS version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Network Conditions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QoS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Available Bandwidth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WiFi</a:t>
            </a:r>
            <a:r>
              <a:rPr lang="en-GB" sz="1400" dirty="0" smtClean="0"/>
              <a:t> Spectrum Saturation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Packet Loss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Latency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resilience of the codec to the network conditions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Solution supports NACK/PLI for the video stream which greatly improves resilience to packet loss allowing for a higher quality video experience even in poor network conditions.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However, even this has limitations and logic needs to be employed to address higher thresholds of network problems.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Production Video Quality cannot be achieved without addressing the configuration of the network to support a quality video experience.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Production Video Quality cannot be achieved without analyzing resource consumption of client devices to ensure enough resources are available to achieve a positive end-user experience.  Other background applications can easily effect resource availability.</a:t>
            </a:r>
          </a:p>
        </p:txBody>
      </p:sp>
    </p:spTree>
    <p:extLst>
      <p:ext uri="{BB962C8B-B14F-4D97-AF65-F5344CB8AC3E}">
        <p14:creationId xmlns:p14="http://schemas.microsoft.com/office/powerpoint/2010/main" val="257487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9096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Supported Resolutions</a:t>
            </a:r>
            <a:endParaRPr lang="en-US" sz="2000" dirty="0"/>
          </a:p>
          <a:p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58262"/>
              </p:ext>
            </p:extLst>
          </p:nvPr>
        </p:nvGraphicFramePr>
        <p:xfrm>
          <a:off x="304802" y="1397000"/>
          <a:ext cx="8381997" cy="226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2998"/>
                <a:gridCol w="1251859"/>
                <a:gridCol w="1197428"/>
                <a:gridCol w="1197428"/>
                <a:gridCol w="1197428"/>
                <a:gridCol w="1197428"/>
                <a:gridCol w="1197428"/>
              </a:tblGrid>
              <a:tr h="3789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                          Device</a:t>
                      </a:r>
                      <a:r>
                        <a:rPr lang="en-GB" sz="1200" b="0" baseline="0" dirty="0" smtClean="0"/>
                        <a:t> Type</a:t>
                      </a:r>
                      <a:endParaRPr lang="en-GB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8993">
                <a:tc rowSpan="4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Resolution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iPad2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iPad3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iPad4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iPad</a:t>
                      </a:r>
                      <a:r>
                        <a:rPr lang="en-GB" sz="1200" baseline="0" dirty="0" smtClean="0"/>
                        <a:t> Air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Browser</a:t>
                      </a:r>
                      <a:endParaRPr lang="en-GB" sz="1200" dirty="0"/>
                    </a:p>
                  </a:txBody>
                  <a:tcPr anchor="ctr"/>
                </a:tc>
              </a:tr>
              <a:tr h="52371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CIF (352 x 288) @ 20fps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44MB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36MB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39MB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32MB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2371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VGA (640x480) @ 30fps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62%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44MB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90MB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899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1280x720 @ 30fps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100MB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(1)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486400"/>
            <a:ext cx="5139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(1) Support for HD video depends on the supported resolutions on the webcam </a:t>
            </a:r>
            <a:endParaRPr lang="en-GB" sz="11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04401"/>
              </p:ext>
            </p:extLst>
          </p:nvPr>
        </p:nvGraphicFramePr>
        <p:xfrm>
          <a:off x="609600" y="3962400"/>
          <a:ext cx="762000" cy="838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</a:tblGrid>
              <a:tr h="244817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Supported</a:t>
                      </a:r>
                      <a:endParaRPr lang="en-GB" sz="7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565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Sometimes</a:t>
                      </a:r>
                      <a:r>
                        <a:rPr lang="en-GB" sz="700" baseline="0" dirty="0" smtClean="0"/>
                        <a:t> supported</a:t>
                      </a:r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Not supported</a:t>
                      </a:r>
                      <a:endParaRPr lang="en-GB" sz="700" dirty="0"/>
                    </a:p>
                  </a:txBody>
                  <a:tcPr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3962400"/>
            <a:ext cx="5133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Values for </a:t>
            </a:r>
            <a:r>
              <a:rPr lang="en-GB" sz="1100" dirty="0" err="1" smtClean="0"/>
              <a:t>iOS</a:t>
            </a:r>
            <a:r>
              <a:rPr lang="en-GB" sz="1100" dirty="0" smtClean="0"/>
              <a:t> devices are CPU (average across all cores) and memory usage.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2060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9096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Network Requirements</a:t>
            </a:r>
            <a:endParaRPr lang="en-US" sz="2000" dirty="0"/>
          </a:p>
          <a:p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10751"/>
              </p:ext>
            </p:extLst>
          </p:nvPr>
        </p:nvGraphicFramePr>
        <p:xfrm>
          <a:off x="2731076" y="1600200"/>
          <a:ext cx="3377048" cy="2184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6048"/>
                <a:gridCol w="1651000"/>
              </a:tblGrid>
              <a:tr h="378993">
                <a:tc grid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8993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Required Bandwidth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1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CIF (352 x 288) @ 20fps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300Kb/s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2371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VGA (640x480) @ 30fps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600Kb/s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8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1280x720 @ 30fps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1.2Mb/s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058705"/>
            <a:ext cx="84024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table below shows the bandwidth requirements against resolution and frame rate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values are independent of device type and apply to both inbound and outbound streams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values are based on ‘talking head’ view. Greater movement will result in reduced quality for a fixed bandwidth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9" y="4077831"/>
            <a:ext cx="83058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 addition the following constraints exist for an acceptable experience: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Packet loss: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Video – no more than 20% loss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Audio – no more than 10% 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Latency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Latency won’t affect the quality but will affect the user experience if it is too high.  We recommend no more than 100ms latency between the endpoint and Media Broker.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Jitter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Solution uses an adaptive jitter buffer that can grow to a 900ms maximum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For best results jitter should be kept below 150ms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3733800"/>
            <a:ext cx="42114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In all cases the audio takes approximately 90 </a:t>
            </a:r>
            <a:r>
              <a:rPr lang="en-GB" sz="900" dirty="0" smtClean="0"/>
              <a:t>Kb/s of this total </a:t>
            </a:r>
            <a:r>
              <a:rPr lang="en-GB" sz="900" dirty="0"/>
              <a:t>(based on G711</a:t>
            </a:r>
            <a:r>
              <a:rPr lang="en-GB" sz="900" dirty="0" smtClean="0"/>
              <a:t>)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910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9096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Example on bandwidth usage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31440"/>
          </a:xfrm>
        </p:spPr>
        <p:txBody>
          <a:bodyPr/>
          <a:lstStyle/>
          <a:p>
            <a:r>
              <a:rPr lang="en-GB" sz="1200" dirty="0" smtClean="0"/>
              <a:t>This table shows the effect of constrained bandwidth on audio/video quality:</a:t>
            </a:r>
          </a:p>
          <a:p>
            <a:endParaRPr lang="en-GB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48942"/>
              </p:ext>
            </p:extLst>
          </p:nvPr>
        </p:nvGraphicFramePr>
        <p:xfrm>
          <a:off x="914400" y="1600200"/>
          <a:ext cx="7416824" cy="276796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752600"/>
                <a:gridCol w="1447800"/>
                <a:gridCol w="1930424"/>
              </a:tblGrid>
              <a:tr h="3171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Available Bandwidth (Kb/s)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b="1" u="none" strike="noStrike" dirty="0" smtClean="0">
                          <a:effectLst/>
                        </a:rPr>
                        <a:t>iPad </a:t>
                      </a:r>
                      <a:r>
                        <a:rPr lang="en-GB" sz="1100" b="1" u="none" strike="noStrike" dirty="0">
                          <a:effectLst/>
                        </a:rPr>
                        <a:t>Audio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b="1" u="none" strike="noStrike" dirty="0" smtClean="0">
                          <a:effectLst/>
                        </a:rPr>
                        <a:t>iPad </a:t>
                      </a:r>
                      <a:r>
                        <a:rPr lang="en-GB" sz="1100" b="1" u="none" strike="noStrike" dirty="0">
                          <a:effectLst/>
                        </a:rPr>
                        <a:t>Video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b="1" u="none" strike="noStrike" dirty="0" smtClean="0">
                          <a:effectLst/>
                        </a:rPr>
                        <a:t>EX90 </a:t>
                      </a:r>
                      <a:r>
                        <a:rPr lang="en-GB" sz="1100" b="1" u="none" strike="noStrike" dirty="0">
                          <a:effectLst/>
                        </a:rPr>
                        <a:t>Audio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b="1" u="none" strike="noStrike" dirty="0" smtClean="0">
                          <a:effectLst/>
                        </a:rPr>
                        <a:t>EX90 </a:t>
                      </a:r>
                      <a:r>
                        <a:rPr lang="en-GB" sz="1100" b="1" u="none" strike="noStrike" dirty="0">
                          <a:effectLst/>
                        </a:rPr>
                        <a:t>Video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26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2048</a:t>
                      </a:r>
                      <a:endParaRPr lang="en-GB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26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1024</a:t>
                      </a:r>
                      <a:endParaRPr lang="en-GB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Good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1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800</a:t>
                      </a:r>
                      <a:endParaRPr lang="en-GB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Occasional compression artefacts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that correct quickly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1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600</a:t>
                      </a:r>
                      <a:endParaRPr lang="en-GB" sz="1100" b="0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Excellent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Occasional </a:t>
                      </a:r>
                      <a:r>
                        <a:rPr lang="en-GB" sz="1100" u="none" strike="noStrike" dirty="0" smtClean="0">
                          <a:effectLst/>
                        </a:rPr>
                        <a:t>compression artefacts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that correct quickly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Audio corrupts for 5-10s, then resumes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Blocks of 5-10s </a:t>
                      </a:r>
                      <a:r>
                        <a:rPr lang="en-GB" sz="1100" u="none" strike="noStrike" dirty="0" smtClean="0">
                          <a:effectLst/>
                        </a:rPr>
                        <a:t>corruption </a:t>
                      </a:r>
                      <a:r>
                        <a:rPr lang="en-GB" sz="1100" u="none" strike="noStrike" dirty="0">
                          <a:effectLst/>
                        </a:rPr>
                        <a:t>then corrects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607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512</a:t>
                      </a:r>
                      <a:endParaRPr lang="en-GB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Choppy Video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Corrupted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Occasional Image then corruption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38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256</a:t>
                      </a:r>
                      <a:endParaRPr lang="en-GB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Choppy Distorted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Choppy Video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Corrupted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Corrupted Video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38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128</a:t>
                      </a:r>
                      <a:endParaRPr lang="en-GB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Choppy Distorted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Choppy Video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Video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607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64</a:t>
                      </a:r>
                      <a:endParaRPr lang="en-GB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Corrupted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One Static Image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Audio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No Video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4191000"/>
            <a:ext cx="8382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The scenario used an iPad 2 connected to a Wireless Access Point connected to a traffic shaping server.  This allowed the total bandwidth into and out of the iPad to be constrained as per the first column.</a:t>
            </a:r>
          </a:p>
          <a:p>
            <a:r>
              <a:rPr lang="en-GB" sz="1200" dirty="0" smtClean="0"/>
              <a:t>Calls made using the CafeX sample app to a Cisco EX90 via CUCM streaming at 640x480 in both directions with the iPad using VP8 and MB transcoding to H264 for the EX90.</a:t>
            </a:r>
          </a:p>
          <a:p>
            <a:r>
              <a:rPr lang="en-GB" sz="1200" dirty="0" smtClean="0"/>
              <a:t>The leg from iPad to MB had a target bit rate of 512Kb/s for video and the audio used ~90Kb/s so requiring a total of 600Kb/s in each direction, or 1200Kb/s in total.</a:t>
            </a:r>
          </a:p>
          <a:p>
            <a:r>
              <a:rPr lang="en-GB" sz="1200" dirty="0" smtClean="0"/>
              <a:t>The table shows that when 1024Kb/s is available the user will experience good/excellent audio and video. At around 1200Kb/s it would </a:t>
            </a:r>
            <a:r>
              <a:rPr lang="en-GB" sz="1200" dirty="0"/>
              <a:t>be excellent across the </a:t>
            </a:r>
            <a:r>
              <a:rPr lang="en-GB" sz="1200" dirty="0" smtClean="0"/>
              <a:t>board. The quality was acceptable as low as 800Kb/s.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115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9096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Decision Tree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97428"/>
              </p:ext>
            </p:extLst>
          </p:nvPr>
        </p:nvGraphicFramePr>
        <p:xfrm>
          <a:off x="457200" y="990599"/>
          <a:ext cx="7543802" cy="2431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1126673"/>
                <a:gridCol w="1077686"/>
                <a:gridCol w="1077686"/>
                <a:gridCol w="1077686"/>
                <a:gridCol w="1077686"/>
                <a:gridCol w="1077686"/>
              </a:tblGrid>
              <a:tr h="429881">
                <a:tc>
                  <a:txBody>
                    <a:bodyPr/>
                    <a:lstStyle/>
                    <a:p>
                      <a:pPr algn="ctr"/>
                      <a:endParaRPr lang="en-GB" sz="2100" dirty="0"/>
                    </a:p>
                  </a:txBody>
                  <a:tcPr marL="107470" marR="107470" marT="53735" marB="53735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900" b="0" dirty="0" smtClean="0"/>
                        <a:t>                          Device</a:t>
                      </a:r>
                      <a:r>
                        <a:rPr lang="en-GB" sz="900" b="0" baseline="0" dirty="0" smtClean="0"/>
                        <a:t> Type</a:t>
                      </a:r>
                      <a:endParaRPr lang="en-GB" sz="900" b="0" dirty="0"/>
                    </a:p>
                  </a:txBody>
                  <a:tcPr marL="107470" marR="107470" marT="53735" marB="53735" anchor="ctr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8234">
                <a:tc rowSpan="6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  <a:p>
                      <a:pPr algn="ctr"/>
                      <a:endParaRPr lang="en-GB" sz="900" dirty="0" smtClean="0"/>
                    </a:p>
                    <a:p>
                      <a:pPr algn="ctr"/>
                      <a:r>
                        <a:rPr lang="en-GB" sz="900" dirty="0" smtClean="0"/>
                        <a:t>Bandwidth (Kb/s)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iPad2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iPad3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iPad4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iPad</a:t>
                      </a:r>
                      <a:r>
                        <a:rPr lang="en-GB" sz="900" baseline="0" dirty="0" smtClean="0"/>
                        <a:t> Air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Browser</a:t>
                      </a:r>
                      <a:endParaRPr lang="en-GB" sz="900" dirty="0"/>
                    </a:p>
                  </a:txBody>
                  <a:tcPr marL="107470" marR="107470" marT="53735" marB="53735" anchor="ctr"/>
                </a:tc>
              </a:tr>
              <a:tr h="3728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&lt;90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95" marR="11195" marT="11195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No call possible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28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90-299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95" marR="11195" marT="1119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Audio Only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Audio Only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Audio Only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Audio Only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Audio Only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</a:tr>
              <a:tr h="2697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300-599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95" marR="11195" marT="1119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</a:tr>
              <a:tr h="269786">
                <a:tc v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600-1199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95" marR="11195" marT="1119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</a:tr>
              <a:tr h="358234">
                <a:tc v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1200+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95" marR="11195" marT="1119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352x288@20fps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640x480@30fps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1280x720@30fps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1280x720@30fps</a:t>
                      </a:r>
                    </a:p>
                  </a:txBody>
                  <a:tcPr marL="107470" marR="107470" marT="53735" marB="53735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176" y="3505200"/>
            <a:ext cx="84216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Before the call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Determine the column for your particular device in the table above.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Use the bandwidth estimation utility to determine the available bandwidth.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Use the call settings for that bandwidth and device combination and make the call (if possible).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/>
          </a:p>
          <a:p>
            <a:r>
              <a:rPr lang="en-GB" sz="1200" b="1" dirty="0" smtClean="0"/>
              <a:t>During the call</a:t>
            </a:r>
          </a:p>
          <a:p>
            <a:r>
              <a:rPr lang="en-GB" sz="1200" dirty="0" smtClean="0"/>
              <a:t>The network status </a:t>
            </a:r>
            <a:r>
              <a:rPr lang="en-GB" sz="1200" dirty="0" err="1" smtClean="0"/>
              <a:t>callbacks</a:t>
            </a:r>
            <a:r>
              <a:rPr lang="en-GB" sz="1200" dirty="0" smtClean="0"/>
              <a:t> will inform you of the quality of the network.  Use this information to:</a:t>
            </a:r>
          </a:p>
          <a:p>
            <a:endParaRPr lang="en-GB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Possibly give visual feedback to the user about network quality.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If the quality of the network is poor then mute the video stream to allow the bandwidth to be used to improve the audio quality.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If the audio quality is still not acceptable then it should be a decision for the parties to that call as to whether they should end the call.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8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07629" y="6501492"/>
            <a:ext cx="389893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CaféX Communications Confidential © 2013 – All Rights Reserved.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4842" y="6501492"/>
            <a:ext cx="2133600" cy="365125"/>
          </a:xfrm>
          <a:prstGeom prst="rect">
            <a:avLst/>
          </a:prstGeo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t>8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0787" y="199807"/>
            <a:ext cx="7433843" cy="755167"/>
          </a:xfrm>
        </p:spPr>
        <p:txBody>
          <a:bodyPr/>
          <a:lstStyle/>
          <a:p>
            <a:r>
              <a:rPr lang="en-US" dirty="0" smtClean="0"/>
              <a:t>Front-facing Camera Resolutions (2014)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104838"/>
              </p:ext>
            </p:extLst>
          </p:nvPr>
        </p:nvGraphicFramePr>
        <p:xfrm>
          <a:off x="334241" y="1134088"/>
          <a:ext cx="8500488" cy="549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48"/>
                <a:gridCol w="1472561"/>
                <a:gridCol w="1472561"/>
                <a:gridCol w="1472561"/>
                <a:gridCol w="1327328"/>
                <a:gridCol w="1290929"/>
              </a:tblGrid>
              <a:tr h="4944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Laptops</a:t>
                      </a:r>
                      <a:endParaRPr lang="en-US" sz="1400" b="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Tablets</a:t>
                      </a:r>
                      <a:endParaRPr lang="en-US" sz="1400" b="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Phones</a:t>
                      </a:r>
                      <a:endParaRPr lang="en-US" sz="1400" b="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Acer C720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err="1" smtClean="0"/>
                        <a:t>ChromeBook</a:t>
                      </a:r>
                      <a:r>
                        <a:rPr lang="en-US" sz="1400" b="1" dirty="0" smtClean="0"/>
                        <a:t> 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1280x720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iPad</a:t>
                      </a:r>
                      <a:r>
                        <a:rPr lang="en-US" sz="1400" b="1" baseline="0" dirty="0" smtClean="0"/>
                        <a:t> Air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1280x960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iPhone5s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1280x960</a:t>
                      </a:r>
                    </a:p>
                  </a:txBody>
                  <a:tcPr marT="60960" marB="60960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Lenovo T440s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1280x720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iPad</a:t>
                      </a:r>
                      <a:r>
                        <a:rPr lang="en-US" sz="1400" b="1" baseline="0" dirty="0" smtClean="0"/>
                        <a:t> Mini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1280x960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iPhone5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1280x960</a:t>
                      </a:r>
                    </a:p>
                  </a:txBody>
                  <a:tcPr marT="60960" marB="60960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13” MacBook Air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1280x720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iPad2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640x480</a:t>
                      </a:r>
                    </a:p>
                    <a:p>
                      <a:pPr algn="ctr"/>
                      <a:r>
                        <a:rPr lang="en-US" sz="1400" dirty="0" smtClean="0"/>
                        <a:t>VGA</a:t>
                      </a:r>
                      <a:endParaRPr lang="en-US" sz="1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iPhone 4S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640x480</a:t>
                      </a:r>
                    </a:p>
                    <a:p>
                      <a:pPr algn="ctr"/>
                      <a:r>
                        <a:rPr lang="en-US" sz="1400" dirty="0" smtClean="0"/>
                        <a:t>VGA</a:t>
                      </a:r>
                      <a:endParaRPr lang="en-US" sz="1400" dirty="0"/>
                    </a:p>
                  </a:txBody>
                  <a:tcPr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Spectre</a:t>
                      </a:r>
                      <a:r>
                        <a:rPr lang="en-US" sz="1400" b="1" baseline="0" dirty="0" smtClean="0"/>
                        <a:t> x2</a:t>
                      </a:r>
                    </a:p>
                    <a:p>
                      <a:pPr algn="ctr"/>
                      <a:r>
                        <a:rPr lang="en-US" sz="1400" b="1" dirty="0" smtClean="0"/>
                        <a:t>(HP </a:t>
                      </a:r>
                      <a:r>
                        <a:rPr lang="en-US" sz="1400" b="1" dirty="0" err="1" smtClean="0"/>
                        <a:t>TrueVision</a:t>
                      </a:r>
                      <a:r>
                        <a:rPr lang="en-US" sz="1400" b="1" dirty="0" smtClean="0"/>
                        <a:t> HD Webcam)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1280x1024</a:t>
                      </a:r>
                      <a:endParaRPr lang="en-US" sz="1400" dirty="0" smtClean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Google</a:t>
                      </a:r>
                      <a:r>
                        <a:rPr lang="en-US" sz="1400" b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Nexus 10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1600x1200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Samsung Galaxy S4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1600x1200</a:t>
                      </a:r>
                    </a:p>
                  </a:txBody>
                  <a:tcPr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Dell </a:t>
                      </a:r>
                      <a:r>
                        <a:rPr lang="en-US" sz="1400" b="1" dirty="0" err="1" smtClean="0"/>
                        <a:t>Inspiron</a:t>
                      </a:r>
                      <a:r>
                        <a:rPr lang="en-US" sz="1400" b="1" baseline="0" dirty="0" smtClean="0"/>
                        <a:t> 15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1280x1024</a:t>
                      </a:r>
                      <a:endParaRPr lang="en-US" sz="1400" dirty="0" smtClean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Samsung Galaxy Note</a:t>
                      </a:r>
                      <a:r>
                        <a:rPr lang="en-US" sz="1400" b="1" baseline="0" dirty="0" smtClean="0"/>
                        <a:t> 10.1</a:t>
                      </a:r>
                      <a:endParaRPr lang="en-US" sz="1400" b="1" dirty="0" smtClean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1600x1200</a:t>
                      </a:r>
                      <a:endParaRPr lang="en-US" sz="1400" dirty="0" smtClean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Samsung Galaxy Note 3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1600x1200</a:t>
                      </a:r>
                      <a:endParaRPr lang="en-US" sz="1400" dirty="0" smtClean="0"/>
                    </a:p>
                  </a:txBody>
                  <a:tcPr marT="60960" marB="60960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HTC One</a:t>
                      </a:r>
                      <a:endParaRPr lang="en-US" sz="1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1600x1200</a:t>
                      </a:r>
                      <a:endParaRPr lang="en-US" sz="1400" dirty="0" smtClean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56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Thrupoint">
      <a:dk1>
        <a:srgbClr val="323232"/>
      </a:dk1>
      <a:lt1>
        <a:sysClr val="window" lastClr="FFFFFF"/>
      </a:lt1>
      <a:dk2>
        <a:srgbClr val="143593"/>
      </a:dk2>
      <a:lt2>
        <a:srgbClr val="A9A9A9"/>
      </a:lt2>
      <a:accent1>
        <a:srgbClr val="D55D21"/>
      </a:accent1>
      <a:accent2>
        <a:srgbClr val="FF8C00"/>
      </a:accent2>
      <a:accent3>
        <a:srgbClr val="646464"/>
      </a:accent3>
      <a:accent4>
        <a:srgbClr val="69AC44"/>
      </a:accent4>
      <a:accent5>
        <a:srgbClr val="4B80B6"/>
      </a:accent5>
      <a:accent6>
        <a:srgbClr val="646464"/>
      </a:accent6>
      <a:hlink>
        <a:srgbClr val="D55D21"/>
      </a:hlink>
      <a:folHlink>
        <a:srgbClr val="82A1CD"/>
      </a:folHlink>
    </a:clrScheme>
    <a:fontScheme name="Thrupoint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13312</TotalTime>
  <Words>1181</Words>
  <Application>Microsoft Macintosh PowerPoint</Application>
  <PresentationFormat>On-screen Show (4:3)</PresentationFormat>
  <Paragraphs>236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2_Office Theme</vt:lpstr>
      <vt:lpstr>Video capabilities, minimum benchmark standards and best practices for in call treatment</vt:lpstr>
      <vt:lpstr>General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Front-facing Camera Resolutions (2014)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CafeX Video Best Practice</dc:title>
  <dc:creator>tp-master</dc:creator>
  <cp:lastModifiedBy>Josh Cowan</cp:lastModifiedBy>
  <cp:revision>514</cp:revision>
  <dcterms:created xsi:type="dcterms:W3CDTF">2014-02-07T18:28:55Z</dcterms:created>
  <dcterms:modified xsi:type="dcterms:W3CDTF">2015-01-28T16:47:43Z</dcterms:modified>
</cp:coreProperties>
</file>